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4232" y="1000109"/>
            <a:ext cx="6762797" cy="1470025"/>
          </a:xfrm>
        </p:spPr>
        <p:txBody>
          <a:bodyPr/>
          <a:lstStyle>
            <a:lvl1pPr>
              <a:defRPr>
                <a:solidFill>
                  <a:srgbClr val="70061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6739" y="2571744"/>
            <a:ext cx="61531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79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45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613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452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2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54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133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64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682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424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74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58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31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118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16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90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4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19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36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30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59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19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2" y="500064"/>
            <a:ext cx="10763249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2888C9A-E2E5-474E-91DD-D15E067A559C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A53227B-D30D-4646-B036-7CBE1853D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63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50800"/>
          <a:solidFill>
            <a:srgbClr val="BCBCBC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i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67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1;%20&#1086;&#1090;&#1082;&#1088;&#1099;&#1090;&#1099;&#1081;%20&#1076;&#1077;&#1085;&#1100;\&#1095;&#1090;&#1077;&#1085;&#1080;&#1077;+&#1087;&#1080;&#1089;&#1100;&#1084;&#1086;\_-_Byut_chasy_na_staroj_bashne_(xMusic.me)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1;%20&#1086;&#1090;&#1082;&#1088;&#1099;&#1090;&#1099;&#1081;%20&#1076;&#1077;&#1085;&#1100;\&#1095;&#1090;&#1077;&#1085;&#1080;&#1077;+&#1087;&#1080;&#1089;&#1100;&#1084;&#1086;\_-_Byut_chasy_na_staroj_bashne_(xMusic.me)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199" y="379040"/>
            <a:ext cx="10763249" cy="268688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Интегрированный урок </a:t>
            </a:r>
            <a:b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 обучению грамоте </a:t>
            </a:r>
            <a:b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(чтение + письмо)</a:t>
            </a:r>
            <a:endParaRPr lang="ru-RU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slovo.ws/urok/bukvar/01/001/cover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22255">
            <a:off x="1647599" y="3214446"/>
            <a:ext cx="2351592" cy="33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gazin.belkniga.by/upload/resize_cache/iblock/a04/200_288_2/propis_2_uchebnoe_posobie_dlya_1_klas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0326">
            <a:off x="4950465" y="3206074"/>
            <a:ext cx="2002541" cy="28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vokids.ru/upload/iblock/43d/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1" t="6989" r="6121" b="4018"/>
          <a:stretch/>
        </p:blipFill>
        <p:spPr bwMode="auto">
          <a:xfrm>
            <a:off x="7624484" y="3388658"/>
            <a:ext cx="2478727" cy="25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3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09" y="1480715"/>
            <a:ext cx="4588885" cy="4360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77374" y="682939"/>
            <a:ext cx="4178553" cy="5250873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8434929" y="3308376"/>
            <a:ext cx="224162" cy="335369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8835033" y="2848314"/>
            <a:ext cx="290946" cy="296667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8377022" y="1919458"/>
            <a:ext cx="112081" cy="172579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flipV="1">
            <a:off x="8835033" y="3923001"/>
            <a:ext cx="263236" cy="439015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6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Букварь, стр. 140-141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582"/>
          <a:stretch/>
        </p:blipFill>
        <p:spPr>
          <a:xfrm>
            <a:off x="2664067" y="1411940"/>
            <a:ext cx="3797246" cy="5073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1312" y="1417639"/>
            <a:ext cx="3414537" cy="506748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990516" y="4488872"/>
            <a:ext cx="3057860" cy="4686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046776" y="6234545"/>
            <a:ext cx="3057860" cy="46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7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89965"/>
            <a:ext cx="10820400" cy="5736199"/>
          </a:xfrm>
        </p:spPr>
        <p:txBody>
          <a:bodyPr/>
          <a:lstStyle/>
          <a:p>
            <a:pPr marL="0" indent="0">
              <a:buNone/>
            </a:pPr>
            <a:endParaRPr lang="ru-RU" sz="4400" b="1" dirty="0" smtClean="0">
              <a:latin typeface="Propisi" panose="02000508030000020003" pitchFamily="2" charset="0"/>
            </a:endParaRPr>
          </a:p>
          <a:p>
            <a:pPr marL="0" indent="0">
              <a:buNone/>
            </a:pPr>
            <a:r>
              <a:rPr lang="ru-RU" sz="13800" b="1" dirty="0" smtClean="0">
                <a:latin typeface="Propisi" panose="02000508030000020003" pitchFamily="2" charset="0"/>
              </a:rPr>
              <a:t> </a:t>
            </a:r>
            <a:endParaRPr lang="ru-RU" sz="13800" b="1" dirty="0">
              <a:latin typeface="Propisi" panose="02000508030000020003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2726" y="2467547"/>
            <a:ext cx="10446327" cy="1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6802" y="2042056"/>
            <a:ext cx="10446327" cy="1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65909" y="4618070"/>
            <a:ext cx="10446327" cy="1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75853" y="1147491"/>
            <a:ext cx="10446327" cy="1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496292" y="775855"/>
            <a:ext cx="2334490" cy="4281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754583" y="775855"/>
            <a:ext cx="2334490" cy="4281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255326" y="775855"/>
            <a:ext cx="2334490" cy="4281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849591" y="775855"/>
            <a:ext cx="2334490" cy="4281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28560" y="4363787"/>
            <a:ext cx="3449704" cy="26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756802" y="3384429"/>
            <a:ext cx="10446327" cy="1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56803" y="3886171"/>
            <a:ext cx="10446327" cy="1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4571" y="1326152"/>
            <a:ext cx="10401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96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софья</a:t>
            </a:r>
            <a:r>
              <a:rPr lang="ru-RU" sz="96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вьюга ручьи друзья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75853" y="1684469"/>
            <a:ext cx="235529" cy="250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731821" y="1698677"/>
            <a:ext cx="235529" cy="250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551177" y="1710803"/>
            <a:ext cx="235529" cy="250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54829" y="1726548"/>
            <a:ext cx="235529" cy="250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93672" y="1737827"/>
            <a:ext cx="235529" cy="250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738756" y="1726547"/>
            <a:ext cx="235529" cy="250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246911" y="1698676"/>
            <a:ext cx="235529" cy="25087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706839" y="1698676"/>
            <a:ext cx="235529" cy="25087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985921" y="1726546"/>
            <a:ext cx="235529" cy="25087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219841" y="1737827"/>
            <a:ext cx="235529" cy="25087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662415" y="1737827"/>
            <a:ext cx="235529" cy="25087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190719" y="1769898"/>
            <a:ext cx="235529" cy="25087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0264408" y="1769897"/>
            <a:ext cx="235529" cy="25087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2821" y="1710803"/>
            <a:ext cx="235529" cy="2508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421154" y="1559033"/>
            <a:ext cx="235529" cy="2508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112154" y="1713323"/>
            <a:ext cx="235529" cy="2508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645907" y="1752915"/>
            <a:ext cx="235529" cy="2508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036488" y="1764595"/>
            <a:ext cx="235529" cy="2508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352416" y="1737826"/>
            <a:ext cx="235529" cy="2508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649611" y="1765743"/>
            <a:ext cx="235529" cy="2508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83620" y="2674549"/>
            <a:ext cx="10401299" cy="1569660"/>
            <a:chOff x="675406" y="2698611"/>
            <a:chExt cx="10401299" cy="1569660"/>
          </a:xfrm>
        </p:grpSpPr>
        <p:sp>
          <p:nvSpPr>
            <p:cNvPr id="44" name="TextBox 43"/>
            <p:cNvSpPr txBox="1"/>
            <p:nvPr/>
          </p:nvSpPr>
          <p:spPr>
            <a:xfrm>
              <a:off x="675406" y="2698611"/>
              <a:ext cx="10401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</a:t>
              </a:r>
              <a:r>
                <a:rPr lang="ru-RU" sz="9600" b="1" dirty="0" smtClean="0">
                  <a:solidFill>
                    <a:schemeClr val="bg1"/>
                  </a:solidFill>
                  <a:latin typeface="Propisi" panose="02000508030000020003" pitchFamily="2" charset="0"/>
                </a:rPr>
                <a:t>Софья вьюга ручьи друзья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893618" y="3083047"/>
              <a:ext cx="235529" cy="250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849586" y="3097255"/>
              <a:ext cx="235529" cy="25087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4668942" y="3109381"/>
              <a:ext cx="235529" cy="250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72594" y="3125126"/>
              <a:ext cx="235529" cy="250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8411437" y="3136405"/>
              <a:ext cx="235529" cy="250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8856521" y="3125125"/>
              <a:ext cx="235529" cy="250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364676" y="3097254"/>
              <a:ext cx="235529" cy="2508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824604" y="3097254"/>
              <a:ext cx="235529" cy="2508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4234253" y="3109381"/>
              <a:ext cx="235529" cy="2508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5103686" y="3125124"/>
              <a:ext cx="235529" cy="2508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6337606" y="3136405"/>
              <a:ext cx="235529" cy="2508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7780180" y="3136405"/>
              <a:ext cx="235529" cy="2508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9308484" y="3168476"/>
              <a:ext cx="235529" cy="2508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0674693" y="3125124"/>
              <a:ext cx="235529" cy="2508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540586" y="3109381"/>
              <a:ext cx="235529" cy="25087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538919" y="2957611"/>
              <a:ext cx="235529" cy="25087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967548" y="3097253"/>
              <a:ext cx="235529" cy="25087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6763672" y="3151493"/>
              <a:ext cx="235529" cy="25087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470181" y="3136404"/>
              <a:ext cx="235529" cy="25087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9767376" y="3164321"/>
              <a:ext cx="235529" cy="25087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0420115" y="3136001"/>
              <a:ext cx="235529" cy="25087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/>
          <p:cNvSpPr/>
          <p:nvPr/>
        </p:nvSpPr>
        <p:spPr>
          <a:xfrm>
            <a:off x="3794314" y="5195455"/>
            <a:ext cx="695334" cy="7342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52384" y="4916571"/>
            <a:ext cx="360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+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22478" y="4905592"/>
            <a:ext cx="29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!</a:t>
            </a:r>
            <a:endParaRPr lang="ru-RU" sz="7200" dirty="0"/>
          </a:p>
        </p:txBody>
      </p:sp>
      <p:sp>
        <p:nvSpPr>
          <p:cNvPr id="70" name="Овал 69"/>
          <p:cNvSpPr/>
          <p:nvPr/>
        </p:nvSpPr>
        <p:spPr>
          <a:xfrm>
            <a:off x="5142504" y="5205483"/>
            <a:ext cx="695334" cy="7342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5200491" y="4959350"/>
            <a:ext cx="360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+</a:t>
            </a:r>
            <a:endParaRPr lang="ru-RU" sz="6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348848" y="4958637"/>
            <a:ext cx="360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+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185306" y="5003320"/>
            <a:ext cx="1133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+/-</a:t>
            </a:r>
            <a:endParaRPr lang="ru-RU" sz="60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8626179" y="5043561"/>
            <a:ext cx="1133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-/+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34737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kak-zachem.ru/images/original/6/188279/55103effe8b70ebd7f8bd2c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05"/>
          <a:stretch/>
        </p:blipFill>
        <p:spPr bwMode="auto">
          <a:xfrm>
            <a:off x="1316183" y="540327"/>
            <a:ext cx="9896927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53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1177636"/>
            <a:ext cx="3255818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3463636"/>
            <a:ext cx="3255818" cy="22167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91672" y="1129554"/>
          <a:ext cx="10838330" cy="45988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07975"/>
                <a:gridCol w="6440212"/>
                <a:gridCol w="1090143"/>
              </a:tblGrid>
              <a:tr h="459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согласная </a:t>
                      </a:r>
                      <a:r>
                        <a:rPr lang="ru-RU" sz="4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буква</a:t>
                      </a: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РАЗДЕЛИТЕЛЬНЫЙ </a:t>
                      </a:r>
                      <a:r>
                        <a:rPr lang="ru-RU" sz="4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Ь</a:t>
                      </a: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endParaRPr lang="ru-RU" sz="48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</a:t>
                      </a:r>
                      <a:endParaRPr lang="ru-RU" sz="48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12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199" y="379040"/>
            <a:ext cx="10763249" cy="268688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Интегрированный урок </a:t>
            </a:r>
            <a:b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 обучению грамоте </a:t>
            </a:r>
            <a:b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(чтение + письмо)</a:t>
            </a:r>
            <a:endParaRPr lang="ru-RU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slovo.ws/urok/bukvar/01/001/cover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22255">
            <a:off x="1647599" y="3214446"/>
            <a:ext cx="2351592" cy="33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gazin.belkniga.by/upload/resize_cache/iblock/a04/200_288_2/propis_2_uchebnoe_posobie_dlya_1_klas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0326">
            <a:off x="4950465" y="3206074"/>
            <a:ext cx="2002541" cy="28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vokids.ru/upload/iblock/43d/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1" t="6989" r="6121" b="4018"/>
          <a:stretch/>
        </p:blipFill>
        <p:spPr bwMode="auto">
          <a:xfrm>
            <a:off x="7624484" y="3388658"/>
            <a:ext cx="2478727" cy="25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4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Речевая разминка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976" y="1634836"/>
            <a:ext cx="10972800" cy="1842655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/>
              <a:t>Курьер курьера обгоняет в карьер.</a:t>
            </a:r>
            <a:endParaRPr lang="ru-RU" sz="4800" b="1" dirty="0"/>
          </a:p>
        </p:txBody>
      </p:sp>
      <p:pic>
        <p:nvPicPr>
          <p:cNvPr id="4098" name="Picture 2" descr="https://content.onliner.by/forum/87a/1d3/1594418/800x800/54312f9acbeed1fc0ef1276b82781ca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7" t="15603" r="16420" b="15523"/>
          <a:stretch/>
        </p:blipFill>
        <p:spPr bwMode="auto">
          <a:xfrm>
            <a:off x="2022764" y="2745984"/>
            <a:ext cx="3172691" cy="36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bolshoyvopros.ru/files/users/images/54/96/549643f1797b9d1d3bc5c48465b9390c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4811" y="360826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8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lib.exdat.com/tw_files2/urls_10/22/d-21868/img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4" t="7004" r="14706"/>
          <a:stretch/>
        </p:blipFill>
        <p:spPr bwMode="auto">
          <a:xfrm>
            <a:off x="976034" y="1559860"/>
            <a:ext cx="5455382" cy="46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1.bp.blogspot.com/-Ygvs2k_DR1A/VAoEDFoGnMI/AAAAAAAABaM/NN9D25Tomi8/s1600/post-338971-1235391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7" t="9480" r="7135" b="6896"/>
          <a:stretch/>
        </p:blipFill>
        <p:spPr bwMode="auto">
          <a:xfrm>
            <a:off x="6589060" y="1952673"/>
            <a:ext cx="4840941" cy="33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70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1500" b="1" dirty="0" smtClean="0">
                <a:latin typeface="Propisi" panose="02000508030000020003" pitchFamily="2" charset="0"/>
              </a:rPr>
              <a:t>У Ули ульи.</a:t>
            </a:r>
          </a:p>
          <a:p>
            <a:r>
              <a:rPr lang="ru-RU" sz="11500" b="1" dirty="0" smtClean="0">
                <a:latin typeface="Propisi" panose="02000508030000020003" pitchFamily="2" charset="0"/>
              </a:rPr>
              <a:t>Коля колья колет.</a:t>
            </a:r>
            <a:endParaRPr lang="ru-RU" sz="11500" b="1" dirty="0">
              <a:latin typeface="Propisi" panose="02000508030000020003" pitchFamily="2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77345" y="2327564"/>
            <a:ext cx="429491" cy="85898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92090" y="4419600"/>
            <a:ext cx="429491" cy="85898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715490" y="3041072"/>
            <a:ext cx="318655" cy="29094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939635" y="5133108"/>
            <a:ext cx="318655" cy="29094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977744" y="5140035"/>
            <a:ext cx="318655" cy="29094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944" y="656585"/>
            <a:ext cx="2552381" cy="3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2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698" y="290946"/>
            <a:ext cx="4884166" cy="6137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525"/>
          <a:stretch/>
        </p:blipFill>
        <p:spPr>
          <a:xfrm rot="19252576">
            <a:off x="2139855" y="1482436"/>
            <a:ext cx="2804485" cy="2576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82" t="51212" r="782"/>
          <a:stretch/>
        </p:blipFill>
        <p:spPr>
          <a:xfrm>
            <a:off x="6623271" y="1108363"/>
            <a:ext cx="2868386" cy="27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5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-_Byut_chasy_na_staroj_bashne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4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0072" y="698762"/>
            <a:ext cx="6996546" cy="5395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54310" y="2368624"/>
            <a:ext cx="1904762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2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0" y="49407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0800" b="1" dirty="0" smtClean="0">
                <a:latin typeface="Propisi" panose="02000508030000020003" pitchFamily="2" charset="0"/>
              </a:rPr>
              <a:t>Целый день сегодня шью.</a:t>
            </a:r>
          </a:p>
          <a:p>
            <a:pPr marL="0" indent="0">
              <a:buNone/>
            </a:pPr>
            <a:r>
              <a:rPr lang="ru-RU" sz="10800" b="1" dirty="0" smtClean="0">
                <a:latin typeface="Propisi" panose="02000508030000020003" pitchFamily="2" charset="0"/>
              </a:rPr>
              <a:t> Я одела всю семью.</a:t>
            </a:r>
            <a:endParaRPr lang="ru-RU" sz="10800" b="1" dirty="0">
              <a:latin typeface="Propisi" panose="02000508030000020003" pitchFamily="2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086782" y="1115289"/>
            <a:ext cx="429491" cy="85898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987145" y="3110346"/>
            <a:ext cx="429491" cy="85898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316181" y="1863435"/>
            <a:ext cx="318655" cy="29094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705599" y="1904998"/>
            <a:ext cx="318655" cy="29094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977744" y="5140035"/>
            <a:ext cx="318655" cy="29094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37071" y="4533066"/>
            <a:ext cx="2328915" cy="1795830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>
            <a:off x="6248398" y="1868015"/>
            <a:ext cx="318655" cy="29094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918852" y="3844636"/>
            <a:ext cx="318655" cy="29094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641271" y="3844636"/>
            <a:ext cx="318655" cy="29094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864926" y="3844636"/>
            <a:ext cx="318655" cy="29094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5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1818" y="949975"/>
            <a:ext cx="5827424" cy="453642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462655" y="1330036"/>
            <a:ext cx="83127" cy="35329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963891" y="4862945"/>
            <a:ext cx="110836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80764" y="1330036"/>
            <a:ext cx="110836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033164" y="3096490"/>
            <a:ext cx="95596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033164" y="869371"/>
            <a:ext cx="872836" cy="85898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9061667" y="936120"/>
            <a:ext cx="746558" cy="85898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24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877" y="-651164"/>
            <a:ext cx="5152159" cy="68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2904" y="969817"/>
            <a:ext cx="3735532" cy="49807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0127" t="25484" r="5468" b="47805"/>
          <a:stretch/>
        </p:blipFill>
        <p:spPr>
          <a:xfrm>
            <a:off x="717154" y="1371600"/>
            <a:ext cx="6755641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6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1892" y="538820"/>
            <a:ext cx="3617608" cy="5129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8598" y="423429"/>
            <a:ext cx="4815188" cy="4550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1891" y="677367"/>
            <a:ext cx="35606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Наталья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Софья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Ольга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Татьяна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Илья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1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-_Byut_chasy_na_staroj_bashne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4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698" y="290946"/>
            <a:ext cx="4884166" cy="6137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525"/>
          <a:stretch/>
        </p:blipFill>
        <p:spPr>
          <a:xfrm rot="19252576">
            <a:off x="2139855" y="1482436"/>
            <a:ext cx="2804485" cy="2576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82" t="51212" r="782"/>
          <a:stretch/>
        </p:blipFill>
        <p:spPr>
          <a:xfrm>
            <a:off x="6623271" y="1108363"/>
            <a:ext cx="2868386" cy="27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2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703" y="470646"/>
            <a:ext cx="4647016" cy="59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1353" y="600767"/>
            <a:ext cx="4034118" cy="57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8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1177636"/>
            <a:ext cx="3255818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3463636"/>
            <a:ext cx="3255818" cy="22167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530703"/>
              </p:ext>
            </p:extLst>
          </p:nvPr>
        </p:nvGraphicFramePr>
        <p:xfrm>
          <a:off x="591672" y="1129554"/>
          <a:ext cx="10838330" cy="45988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07975"/>
                <a:gridCol w="6440212"/>
                <a:gridCol w="1090143"/>
              </a:tblGrid>
              <a:tr h="459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согласная </a:t>
                      </a:r>
                      <a:r>
                        <a:rPr lang="ru-RU" sz="4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буква</a:t>
                      </a: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РАЗДЕЛИТЕЛЬНЫЙ </a:t>
                      </a:r>
                      <a:r>
                        <a:rPr lang="ru-RU" sz="4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Ь</a:t>
                      </a: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endParaRPr lang="ru-RU" sz="48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</a:t>
                      </a:r>
                      <a:endParaRPr lang="ru-RU" sz="48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09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Букварь, стр. 140-141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582"/>
          <a:stretch/>
        </p:blipFill>
        <p:spPr>
          <a:xfrm>
            <a:off x="2664067" y="1411940"/>
            <a:ext cx="3797246" cy="5073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1312" y="1417639"/>
            <a:ext cx="3414537" cy="506748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007224" y="2111188"/>
            <a:ext cx="55401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51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Чистописание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lib.exdat.com/tw_files2/urls_10/22/d-21868/img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4" t="7004" r="14706"/>
          <a:stretch/>
        </p:blipFill>
        <p:spPr bwMode="auto">
          <a:xfrm>
            <a:off x="976034" y="1559860"/>
            <a:ext cx="5455382" cy="46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1.bp.blogspot.com/-Ygvs2k_DR1A/VAoEDFoGnMI/AAAAAAAABaM/NN9D25Tomi8/s1600/post-338971-1235391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7" t="9480" r="7135" b="6896"/>
          <a:stretch/>
        </p:blipFill>
        <p:spPr bwMode="auto">
          <a:xfrm>
            <a:off x="6589060" y="1952673"/>
            <a:ext cx="4840941" cy="33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52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13330" flipV="1">
            <a:off x="8557047" y="4589184"/>
            <a:ext cx="1944687" cy="51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76993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21654 -0.2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4 -0.22616 C -0.22591 -0.19653 -0.23503 -0.16667 -0.24492 -0.13657 C -0.25482 -0.10671 -0.26628 -0.07523 -0.27617 -0.04514 C -0.28607 -0.01504 -0.29935 0.02199 -0.30456 0.04421 C -0.30977 0.06644 -0.30833 0.07755 -0.30768 0.0882 C -0.3069 0.09884 -0.30312 0.10185 -0.30013 0.1081 C -0.29727 0.11435 -0.29635 0.1213 -0.28958 0.1257 C -0.28281 0.13009 -0.27044 0.13496 -0.2599 0.13357 C -0.24935 0.13218 -0.2349 0.12871 -0.22552 0.11806 C -0.21615 0.10718 -0.20937 0.08727 -0.20312 0.06829 C -0.19687 0.04931 -0.19062 0.02222 -0.18815 0.00463 C -0.18581 -0.01296 -0.1849 -0.02639 -0.18815 -0.03727 C -0.19154 -0.04815 -0.19961 -0.05717 -0.20768 -0.06111 C -0.21562 -0.06504 -0.22708 -0.06273 -0.23594 -0.06111 C -0.24479 -0.05949 -0.25417 -0.05717 -0.26133 -0.05116 C -0.26836 -0.04514 -0.27383 -0.03518 -0.27917 -0.02523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89965"/>
            <a:ext cx="2660073" cy="5736199"/>
          </a:xfrm>
        </p:spPr>
        <p:txBody>
          <a:bodyPr/>
          <a:lstStyle/>
          <a:p>
            <a:pPr marL="0" indent="0">
              <a:buNone/>
            </a:pPr>
            <a:endParaRPr lang="ru-RU" sz="4400" b="1" dirty="0" smtClean="0">
              <a:latin typeface="Propisi" panose="02000508030000020003" pitchFamily="2" charset="0"/>
            </a:endParaRPr>
          </a:p>
          <a:p>
            <a:pPr marL="0" indent="0">
              <a:buNone/>
            </a:pPr>
            <a:r>
              <a:rPr lang="ru-RU" sz="13800" b="1" dirty="0" smtClean="0">
                <a:latin typeface="Propisi" panose="02000508030000020003" pitchFamily="2" charset="0"/>
              </a:rPr>
              <a:t>ь </a:t>
            </a:r>
            <a:r>
              <a:rPr lang="ru-RU" sz="13800" b="1" dirty="0" err="1" smtClean="0">
                <a:latin typeface="Propisi" panose="02000508030000020003" pitchFamily="2" charset="0"/>
              </a:rPr>
              <a:t>ь</a:t>
            </a:r>
            <a:r>
              <a:rPr lang="ru-RU" sz="13800" b="1" dirty="0" smtClean="0">
                <a:latin typeface="Propisi" panose="02000508030000020003" pitchFamily="2" charset="0"/>
              </a:rPr>
              <a:t> </a:t>
            </a:r>
            <a:r>
              <a:rPr lang="ru-RU" sz="13800" b="1" dirty="0" err="1" smtClean="0">
                <a:latin typeface="Propisi" panose="02000508030000020003" pitchFamily="2" charset="0"/>
              </a:rPr>
              <a:t>ь</a:t>
            </a:r>
            <a:endParaRPr lang="ru-RU" sz="13800" b="1" dirty="0">
              <a:latin typeface="Propisi" panose="0200050803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219" y="1510145"/>
            <a:ext cx="13577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ье</a:t>
            </a:r>
            <a:endParaRPr lang="ru-RU" sz="138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65964" y="1510145"/>
            <a:ext cx="13577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ьё</a:t>
            </a:r>
            <a:endParaRPr lang="ru-RU" sz="138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23709" y="1510145"/>
            <a:ext cx="14962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ьи</a:t>
            </a:r>
            <a:endParaRPr lang="ru-RU" sz="138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89273" y="1510145"/>
            <a:ext cx="15932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ью</a:t>
            </a:r>
            <a:endParaRPr lang="ru-RU" sz="138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51819" y="1510145"/>
            <a:ext cx="13577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ья</a:t>
            </a:r>
            <a:endParaRPr lang="ru-RU" sz="138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5854" y="3144982"/>
            <a:ext cx="10446327" cy="1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75853" y="2479963"/>
            <a:ext cx="10446327" cy="1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75853" y="4289208"/>
            <a:ext cx="10446327" cy="1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75853" y="1147491"/>
            <a:ext cx="10446327" cy="13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496292" y="775855"/>
            <a:ext cx="2334490" cy="4281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754583" y="775855"/>
            <a:ext cx="2334490" cy="4281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255326" y="775855"/>
            <a:ext cx="2334490" cy="4281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849591" y="775855"/>
            <a:ext cx="2334490" cy="4281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72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Презентация c доск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90</Words>
  <Application>Microsoft Office PowerPoint</Application>
  <PresentationFormat>Произвольный</PresentationFormat>
  <Paragraphs>47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Презентация c доской</vt:lpstr>
      <vt:lpstr>Тема Office</vt:lpstr>
      <vt:lpstr>Интегрированный урок  по обучению грамоте  (чтение + письмо)</vt:lpstr>
      <vt:lpstr>Слайд 2</vt:lpstr>
      <vt:lpstr>Слайд 3</vt:lpstr>
      <vt:lpstr>Слайд 4</vt:lpstr>
      <vt:lpstr>Слайд 5</vt:lpstr>
      <vt:lpstr>Букварь, стр. 140-141</vt:lpstr>
      <vt:lpstr>Чистописание</vt:lpstr>
      <vt:lpstr>Слайд 8</vt:lpstr>
      <vt:lpstr>Слайд 9</vt:lpstr>
      <vt:lpstr>Слайд 10</vt:lpstr>
      <vt:lpstr>Букварь, стр. 140-141</vt:lpstr>
      <vt:lpstr>Слайд 12</vt:lpstr>
      <vt:lpstr>Слайд 13</vt:lpstr>
      <vt:lpstr>Слайд 14</vt:lpstr>
      <vt:lpstr>Интегрированный урок  по обучению грамоте  (чтение + письмо)</vt:lpstr>
      <vt:lpstr>Речевая разминка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 по обучению грамоте  (чтение + письмо)</dc:title>
  <dc:creator>user</dc:creator>
  <cp:lastModifiedBy>User</cp:lastModifiedBy>
  <cp:revision>22</cp:revision>
  <dcterms:created xsi:type="dcterms:W3CDTF">2016-04-25T15:57:57Z</dcterms:created>
  <dcterms:modified xsi:type="dcterms:W3CDTF">2016-04-26T05:08:29Z</dcterms:modified>
</cp:coreProperties>
</file>